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1315" r:id="rId2"/>
    <p:sldId id="1340" r:id="rId3"/>
    <p:sldId id="1341" r:id="rId4"/>
    <p:sldId id="1343" r:id="rId5"/>
    <p:sldId id="1344" r:id="rId6"/>
    <p:sldId id="1350" r:id="rId7"/>
    <p:sldId id="1351" r:id="rId8"/>
    <p:sldId id="1347" r:id="rId9"/>
    <p:sldId id="1348" r:id="rId10"/>
    <p:sldId id="1352" r:id="rId11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8C0E"/>
    <a:srgbClr val="B6F070"/>
    <a:srgbClr val="70BD13"/>
    <a:srgbClr val="1BBD13"/>
    <a:srgbClr val="FC6896"/>
    <a:srgbClr val="1DA8D3"/>
    <a:srgbClr val="57ABD5"/>
    <a:srgbClr val="A2D4E2"/>
    <a:srgbClr val="F79443"/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6947" autoAdjust="0"/>
  </p:normalViewPr>
  <p:slideViewPr>
    <p:cSldViewPr>
      <p:cViewPr>
        <p:scale>
          <a:sx n="110" d="100"/>
          <a:sy n="110" d="100"/>
        </p:scale>
        <p:origin x="-16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4302495" cy="339884"/>
          </a:xfrm>
          <a:prstGeom prst="rect">
            <a:avLst/>
          </a:prstGeom>
        </p:spPr>
        <p:txBody>
          <a:bodyPr vert="horz" lIns="90392" tIns="45196" rIns="90392" bIns="451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0392" tIns="45196" rIns="90392" bIns="451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28.03.2019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56218"/>
            <a:ext cx="4302495" cy="339884"/>
          </a:xfrm>
          <a:prstGeom prst="rect">
            <a:avLst/>
          </a:prstGeom>
        </p:spPr>
        <p:txBody>
          <a:bodyPr vert="horz" lIns="90392" tIns="45196" rIns="90392" bIns="451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0392" tIns="45196" rIns="90392" bIns="451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2" tIns="45196" rIns="90392" bIns="451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2" tIns="45196" rIns="90392" bIns="451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6" y="3228900"/>
            <a:ext cx="7942580" cy="30589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2" tIns="45196" rIns="90392" bIns="45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2" tIns="45196" rIns="90392" bIns="451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92" tIns="45196" rIns="90392" bIns="451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07" y="3428231"/>
            <a:ext cx="4859291" cy="2951644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733974" y="4436878"/>
            <a:ext cx="3726457" cy="15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ИСПОЛНЯЮЩИЙ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ОБЯЗАННОСТИ ЗАМЕСТИТЕЛЯ ПРЕМЬЕР-МИНИСТРА ПРАВИТЕЛЬСТВА РЕСПУБЛИКИ БАШКОРТОСТАН - МИНИСТРА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  <a:p>
            <a:pPr eaLnBrk="1" hangingPunct="1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ЖИЛИЩНО-КОММУНАЛЬНОГО ХОЗЯЙСТВА РЕСПУБЛИКИ БАШКОРТОСТАН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032080" y="3488967"/>
            <a:ext cx="4319355" cy="6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Киреев </a:t>
            </a:r>
          </a:p>
          <a:p>
            <a:pPr algn="ctr" eaLnBrk="1" hangingPunct="1"/>
            <a:r>
              <a:rPr lang="ru-RU" b="1" dirty="0" smtClean="0">
                <a:solidFill>
                  <a:srgbClr val="1F497D"/>
                </a:solidFill>
                <a:latin typeface="Arial" charset="0"/>
              </a:rPr>
              <a:t>Михаил Юрьевич</a:t>
            </a:r>
            <a:endParaRPr lang="ru-RU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631097"/>
          </a:xfrm>
          <a:prstGeom prst="rect">
            <a:avLst/>
          </a:prstGeom>
        </p:spPr>
        <p:txBody>
          <a:bodyPr wrap="square" lIns="76409" tIns="38177" rIns="76409" bIns="38177">
            <a:spAutoFit/>
          </a:bodyPr>
          <a:lstStyle/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МИНИСТЕРСТВО ЖИЛИЩНО-КОММУНАЛЬНОГО </a:t>
            </a:r>
          </a:p>
          <a:p>
            <a:pPr algn="ctr"/>
            <a:r>
              <a:rPr lang="ru-RU" sz="1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ХОЗЯЙСТВА РЕСПУБЛИКИ БАШКОРТОСТАН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2688" y="1629226"/>
            <a:ext cx="8638711" cy="74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409" tIns="38177" rIns="76409" bIns="381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 начале работ по благоустройству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проведении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субботников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Республике Башкортостан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ПОРУЧЕНИЯ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64884"/>
              </p:ext>
            </p:extLst>
          </p:nvPr>
        </p:nvGraphicFramePr>
        <p:xfrm>
          <a:off x="251520" y="1124744"/>
          <a:ext cx="8640960" cy="4796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344816"/>
                <a:gridCol w="1296144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Главам муниципальных образований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Организовать широкомасштабную информационную кампанию о проведении месячника по благоустройству и республиканского субботника в СМИ, через листовки в подъездах, объявлениях на информационных щитах, в социальных сетях, интернет ресурсах и т.д.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05.04.2019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Обеспечить проведение месячника по благоустройству </a:t>
                      </a:r>
                    </a:p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(ежедневный вывод людей и техники на работы по благоустройству)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06.04.2019-12.05.2019</a:t>
                      </a: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Разработать и утвердить НПА о проведении субботника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05.04.2019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Определить ответственных лиц по объектам: управдомы, председатели ТСЖ и ЖСК, руководители УО, МУП и МБУ по благоустройству, руководители объектов социальной сферы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05.04.2019</a:t>
                      </a:r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Обеспечить организацию мероприятий субботника с использованием единой тематики «Сделаем вместе Республику чище!»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06.04.2019-12.05.2019</a:t>
                      </a: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Определить места выдачи инвентаря и чаепитий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05.04.2019</a:t>
                      </a: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" pitchFamily="34" charset="0"/>
                          <a:cs typeface="Arial" pitchFamily="34" charset="0"/>
                        </a:rPr>
                        <a:t>Представить в Минэкологии РБ информацию о проведении мероприятий субботника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15.05.2019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3046" y="6413266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403146"/>
            <a:ext cx="396000" cy="3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6669360"/>
            <a:ext cx="378221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0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Скругленный прямоугольник 30"/>
          <p:cNvSpPr/>
          <p:nvPr/>
        </p:nvSpPr>
        <p:spPr>
          <a:xfrm>
            <a:off x="251520" y="1167660"/>
            <a:ext cx="8622323" cy="9651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65113" indent="-265113" algn="ctr" fontAlgn="t"/>
            <a:r>
              <a:rPr lang="ru-RU" sz="24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Сроки проведения экологических субботников</a:t>
            </a:r>
          </a:p>
          <a:p>
            <a:pPr marL="265113" indent="-265113" algn="ctr" fontAlgn="t"/>
            <a:r>
              <a:rPr lang="ru-RU" sz="24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в 2019 году с 6 апреля по 11 мая</a:t>
            </a:r>
            <a:endParaRPr lang="ru-RU" sz="2400" b="1" dirty="0">
              <a:solidFill>
                <a:srgbClr val="148C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596" name="Прямоугольник 1"/>
          <p:cNvSpPr/>
          <p:nvPr/>
        </p:nvSpPr>
        <p:spPr>
          <a:xfrm>
            <a:off x="3635896" y="2564904"/>
            <a:ext cx="52379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Экологические субботники направлены 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приведение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территорий в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соответствие с нормативными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характеристиками, очистку, благоустройство и озеленение территорий населенных пунктов.</a:t>
            </a:r>
          </a:p>
          <a:p>
            <a:pPr indent="177800" algn="just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77800"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Проводятся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ежегодно после схождения снежного покрова в периоды подготовки к летнему сезону, исходя из климатических показателей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6 и 20 апреля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единые дни общереспубликанских субботников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ЭКОЛОГИЧЕСКИЕ СУББОТНИКИ ПО ОЧИСТКЕ, БЛАГОУСТРОЙСТВУ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ОЗЕЛЕНЕНИЮ ТЕРРИТОРИЙ НАСЕЛЕННЫХ ПУНКТОВ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8" name="Picture 4" descr="ÐÐ°ÑÑÐ¸Ð½ÐºÐ¸ Ð¿Ð¾ Ð·Ð°Ð¿ÑÐ¾ÑÑ Ð¼ÐµÑÑÑÐ½Ð¸Ðº Ð±Ð»Ð°Ð³Ð¾ÑÑÑÑÐ¾Ð¹ÑÑÐ²Ð° Ð¼Ð¾ÑÐºÐ¾Ð²ÑÐºÐ°Ñ Ð¾Ð±Ð»Ð°Ñ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424916"/>
            <a:ext cx="2628000" cy="1748815"/>
          </a:xfrm>
          <a:prstGeom prst="rect">
            <a:avLst/>
          </a:prstGeom>
          <a:noFill/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293096"/>
            <a:ext cx="2628000" cy="1765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0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ustomShape 12"/>
          <p:cNvSpPr/>
          <p:nvPr/>
        </p:nvSpPr>
        <p:spPr>
          <a:xfrm>
            <a:off x="2771800" y="1628800"/>
            <a:ext cx="6336704" cy="41764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t">
              <a:spcAft>
                <a:spcPts val="30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Глав муниципальных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образований</a:t>
            </a:r>
          </a:p>
          <a:p>
            <a:pPr marL="714375" indent="-342900" fontAlgn="t">
              <a:spcAft>
                <a:spcPts val="30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Участие представителей общественности</a:t>
            </a:r>
          </a:p>
          <a:p>
            <a:pPr marL="1077913" indent="-344488" fontAlgn="t">
              <a:spcAft>
                <a:spcPts val="30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точек питания</a:t>
            </a:r>
          </a:p>
          <a:p>
            <a:pPr marL="1430338" indent="-342900" fontAlgn="t">
              <a:spcAft>
                <a:spcPts val="30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выступлений творческих коллективов</a:t>
            </a:r>
          </a:p>
          <a:p>
            <a:pPr marL="1792288" indent="-342900" fontAlgn="t">
              <a:spcAft>
                <a:spcPts val="3000"/>
              </a:spcAft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Музыкальное сопровождение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ТОРЖЕСТВЕННОЕ МЕРОПРИЯТИЕ СТАРТА МЕСЯЧНИКА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БЛАГОУСТРОЙСТВА 6 АПРЕЛЯ 2019 ГОДА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2481025" cy="16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481033" cy="1656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221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35696" y="1196752"/>
            <a:ext cx="5400600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8634" name="Скругленный прямоугольник 63"/>
          <p:cNvSpPr/>
          <p:nvPr/>
        </p:nvSpPr>
        <p:spPr>
          <a:xfrm>
            <a:off x="2592000" y="1916832"/>
            <a:ext cx="3913518" cy="57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предприятия 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7" name="Скругленный прямоугольник 82"/>
          <p:cNvSpPr/>
          <p:nvPr/>
        </p:nvSpPr>
        <p:spPr>
          <a:xfrm>
            <a:off x="2629777" y="2924944"/>
            <a:ext cx="3908093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Коммунальная </a:t>
            </a:r>
          </a:p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уборочная техника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8" name="Скругленный прямоугольник 83"/>
          <p:cNvSpPr/>
          <p:nvPr/>
        </p:nvSpPr>
        <p:spPr>
          <a:xfrm>
            <a:off x="2629777" y="3668647"/>
            <a:ext cx="3908093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Сотрудники </a:t>
            </a:r>
          </a:p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форменной одежде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9" name="Стрелка вниз 84"/>
          <p:cNvSpPr/>
          <p:nvPr/>
        </p:nvSpPr>
        <p:spPr>
          <a:xfrm>
            <a:off x="4248000" y="2600920"/>
            <a:ext cx="617220" cy="2347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0" name="Скругленный прямоугольник 85"/>
          <p:cNvSpPr/>
          <p:nvPr/>
        </p:nvSpPr>
        <p:spPr>
          <a:xfrm>
            <a:off x="2411760" y="4581128"/>
            <a:ext cx="4735677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6200" indent="-342900">
              <a:buFont typeface="Wingdings" pitchFamily="2" charset="2"/>
              <a:buChar char="Ø"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Общественные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территории</a:t>
            </a:r>
          </a:p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Улично-дорожная сеть</a:t>
            </a:r>
          </a:p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Места массового отдыха жителей</a:t>
            </a:r>
          </a:p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Мемориалы воинской доблести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380304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СТАРТ МЕСЯЧНИКА БЛАГОУСТРОЙСТВА 6 АПРЕЛЯ 2019 ГОДА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228690"/>
            <a:ext cx="4414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образования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157413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157413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0" y="3429128"/>
            <a:ext cx="1848210" cy="2592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3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Скругленный прямоугольник 54"/>
          <p:cNvSpPr/>
          <p:nvPr/>
        </p:nvSpPr>
        <p:spPr>
          <a:xfrm>
            <a:off x="2123728" y="1124744"/>
            <a:ext cx="4861749" cy="43479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по 11 мая 2018 года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0" name="Скругленный прямоугольник 66"/>
          <p:cNvSpPr/>
          <p:nvPr/>
        </p:nvSpPr>
        <p:spPr>
          <a:xfrm>
            <a:off x="275929" y="3906058"/>
            <a:ext cx="8832575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Организация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проведения субботника, выдачи инвентаря, чаепития</a:t>
            </a:r>
          </a:p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Муниципальные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Управляющие компании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51" name="Скругленный прямоугольник 11"/>
          <p:cNvSpPr/>
          <p:nvPr/>
        </p:nvSpPr>
        <p:spPr>
          <a:xfrm>
            <a:off x="271621" y="2160468"/>
            <a:ext cx="8836883" cy="1191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Информирование жителей о проведении субботника, схем выдачи инвентаря </a:t>
            </a:r>
          </a:p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Муниципальные образования</a:t>
            </a:r>
          </a:p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Председатели МКД</a:t>
            </a:r>
          </a:p>
          <a:p>
            <a:pPr marL="265113" indent="-265113" fontAlgn="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	Управляющие компании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54" name="Скругленный прямоугольник 21"/>
          <p:cNvSpPr/>
          <p:nvPr/>
        </p:nvSpPr>
        <p:spPr>
          <a:xfrm>
            <a:off x="328612" y="1728420"/>
            <a:ext cx="6741417" cy="43479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приглашает на субботник?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5" name="Скругленный прямоугольник 25"/>
          <p:cNvSpPr/>
          <p:nvPr/>
        </p:nvSpPr>
        <p:spPr>
          <a:xfrm>
            <a:off x="328612" y="3363225"/>
            <a:ext cx="6741417" cy="43479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приглашают на субботник?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6" name="Скругленный прямоугольник 28"/>
          <p:cNvSpPr/>
          <p:nvPr/>
        </p:nvSpPr>
        <p:spPr>
          <a:xfrm>
            <a:off x="324304" y="4893361"/>
            <a:ext cx="6741417" cy="43479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приглашают на субботник?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7" name="Скругленный прямоугольник 30"/>
          <p:cNvSpPr/>
          <p:nvPr/>
        </p:nvSpPr>
        <p:spPr>
          <a:xfrm>
            <a:off x="271621" y="5349145"/>
            <a:ext cx="8332827" cy="146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265113" indent="-265113" fontAlgn="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Оповещение жителей о проведении субботника, схем выдачи инвентаря </a:t>
            </a:r>
          </a:p>
          <a:p>
            <a:pPr marL="285750" indent="-285750" fontAlgn="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Письмо главы муниципального образования</a:t>
            </a:r>
          </a:p>
          <a:p>
            <a:pPr marL="285750" indent="-285750" fontAlgn="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стенды, наружная реклама</a:t>
            </a:r>
          </a:p>
          <a:p>
            <a:pPr marL="285750" indent="-285750" fontAlgn="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Социальные сети</a:t>
            </a:r>
          </a:p>
          <a:p>
            <a:pPr marL="285750" indent="-285750" fontAlgn="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СМИ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ЭКОЛОГИЧЕСКИЕ СУББОТНИКИ ПО ОЧИСТКЕ, БЛАГОУСТРОЙСТВУ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ОЗЕЛЕНЕНИЮ ТЕРРИТОРИЙ НАСЕЛЕННЫХ ПУНКТОВ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1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35696" y="1462649"/>
            <a:ext cx="5400600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8634" name="Скругленный прямоугольник 63"/>
          <p:cNvSpPr/>
          <p:nvPr/>
        </p:nvSpPr>
        <p:spPr>
          <a:xfrm>
            <a:off x="2196264" y="2434745"/>
            <a:ext cx="4752000" cy="57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Жители Республики Башкортостан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7" name="Скругленный прямоугольник 82"/>
          <p:cNvSpPr/>
          <p:nvPr/>
        </p:nvSpPr>
        <p:spPr>
          <a:xfrm>
            <a:off x="2375976" y="3501080"/>
            <a:ext cx="1980000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Дворовы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е территории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8" name="Скругленный прямоугольник 83"/>
          <p:cNvSpPr/>
          <p:nvPr/>
        </p:nvSpPr>
        <p:spPr>
          <a:xfrm>
            <a:off x="4788024" y="3501080"/>
            <a:ext cx="1980000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Подъезды МКД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9" name="Стрелка вниз 84"/>
          <p:cNvSpPr/>
          <p:nvPr/>
        </p:nvSpPr>
        <p:spPr>
          <a:xfrm>
            <a:off x="4248000" y="2110721"/>
            <a:ext cx="617220" cy="2347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0" name="Скругленный прямоугольник 85"/>
          <p:cNvSpPr/>
          <p:nvPr/>
        </p:nvSpPr>
        <p:spPr>
          <a:xfrm>
            <a:off x="2411760" y="4225776"/>
            <a:ext cx="4248472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Печатные приглашения 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(раздача по почтовым ящикам)</a:t>
            </a:r>
          </a:p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участия жителей </a:t>
            </a:r>
          </a:p>
          <a:p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субботнике</a:t>
            </a:r>
          </a:p>
          <a:p>
            <a:pPr marL="76200" indent="-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Участие и выдача инвентаря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3007" y="1494587"/>
            <a:ext cx="3609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Управляющие компании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ЭКОЛОГИЧЕСКИЕ СУББОТНИКИ ПО ОЧИСТКЕ, БЛАГОУСТРОЙСТВУ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ОЗЕЛЕНЕНИЮ ТЕРРИТОРИЙ НАСЕЛЕННЫХ ПУНКТОВ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трелка вниз 84"/>
          <p:cNvSpPr/>
          <p:nvPr/>
        </p:nvSpPr>
        <p:spPr>
          <a:xfrm>
            <a:off x="3090684" y="3118833"/>
            <a:ext cx="617220" cy="2347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84"/>
          <p:cNvSpPr/>
          <p:nvPr/>
        </p:nvSpPr>
        <p:spPr>
          <a:xfrm>
            <a:off x="5508104" y="3118833"/>
            <a:ext cx="617220" cy="23472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pic>
        <p:nvPicPr>
          <p:cNvPr id="15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51880"/>
            <a:ext cx="2320109" cy="151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8" y="4378557"/>
            <a:ext cx="2265282" cy="1512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6216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2" y="1196752"/>
            <a:ext cx="5868000" cy="57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8634" name="Скругленный прямоугольник 63"/>
          <p:cNvSpPr/>
          <p:nvPr/>
        </p:nvSpPr>
        <p:spPr>
          <a:xfrm>
            <a:off x="251520" y="1988840"/>
            <a:ext cx="5040560" cy="46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Сотрудники муниципальных и государственных органов власти</a:t>
            </a:r>
          </a:p>
        </p:txBody>
      </p:sp>
      <p:sp>
        <p:nvSpPr>
          <p:cNvPr id="1048637" name="Скругленный прямоугольник 82"/>
          <p:cNvSpPr/>
          <p:nvPr/>
        </p:nvSpPr>
        <p:spPr>
          <a:xfrm>
            <a:off x="6372472" y="2132856"/>
            <a:ext cx="2448000" cy="648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Территории учреждений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228690"/>
            <a:ext cx="5818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Организации Республики Башкортостан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17315" y="116632"/>
            <a:ext cx="9144000" cy="657303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ЭКОЛОГИЧЕСКИЕ СУББОТНИКИ ПО ОЧИСТКЕ, БЛАГОУСТРОЙСТВУ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ОЗЕЛЕНЕНИЮ ТЕРРИТОРИЙ НАСЕЛЕННЫХ ПУНКТОВ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63"/>
          <p:cNvSpPr/>
          <p:nvPr/>
        </p:nvSpPr>
        <p:spPr>
          <a:xfrm>
            <a:off x="251520" y="2564904"/>
            <a:ext cx="5040560" cy="3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Организации социальной сферы</a:t>
            </a:r>
          </a:p>
        </p:txBody>
      </p:sp>
      <p:sp>
        <p:nvSpPr>
          <p:cNvPr id="14" name="Скругленный прямоугольник 63"/>
          <p:cNvSpPr/>
          <p:nvPr/>
        </p:nvSpPr>
        <p:spPr>
          <a:xfrm>
            <a:off x="251520" y="3212976"/>
            <a:ext cx="5040560" cy="68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Собственники (владельцы) земельных участков: торговые центры, рынки, промышленные предприятия и т.д.</a:t>
            </a:r>
          </a:p>
        </p:txBody>
      </p:sp>
      <p:sp>
        <p:nvSpPr>
          <p:cNvPr id="15" name="Скругленный прямоугольник 82"/>
          <p:cNvSpPr/>
          <p:nvPr/>
        </p:nvSpPr>
        <p:spPr>
          <a:xfrm>
            <a:off x="6372200" y="3573016"/>
            <a:ext cx="2448272" cy="14637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Территории организаций и прилегающие территории</a:t>
            </a:r>
          </a:p>
        </p:txBody>
      </p:sp>
      <p:sp>
        <p:nvSpPr>
          <p:cNvPr id="16" name="Скругленный прямоугольник 63"/>
          <p:cNvSpPr/>
          <p:nvPr/>
        </p:nvSpPr>
        <p:spPr>
          <a:xfrm>
            <a:off x="251520" y="3969096"/>
            <a:ext cx="5040560" cy="3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Владельцы, пользователи земель лесного фонда </a:t>
            </a:r>
          </a:p>
        </p:txBody>
      </p:sp>
      <p:sp>
        <p:nvSpPr>
          <p:cNvPr id="17" name="Скругленный прямоугольник 63"/>
          <p:cNvSpPr/>
          <p:nvPr/>
        </p:nvSpPr>
        <p:spPr>
          <a:xfrm>
            <a:off x="251520" y="4365104"/>
            <a:ext cx="5040560" cy="68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ОАО «РЖД», аэропорты, землепользователи федерального подчинения, в том числе ФГУП, ФГКУ и т.д.</a:t>
            </a:r>
          </a:p>
        </p:txBody>
      </p:sp>
      <p:sp>
        <p:nvSpPr>
          <p:cNvPr id="18" name="Скругленный прямоугольник 63"/>
          <p:cNvSpPr/>
          <p:nvPr/>
        </p:nvSpPr>
        <p:spPr>
          <a:xfrm>
            <a:off x="251520" y="5121224"/>
            <a:ext cx="5040560" cy="3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Гаражно-строительные кооперативы</a:t>
            </a:r>
          </a:p>
        </p:txBody>
      </p:sp>
      <p:sp>
        <p:nvSpPr>
          <p:cNvPr id="19" name="Скругленный прямоугольник 63"/>
          <p:cNvSpPr/>
          <p:nvPr/>
        </p:nvSpPr>
        <p:spPr>
          <a:xfrm>
            <a:off x="251520" y="5805192"/>
            <a:ext cx="5040560" cy="43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Тематические группы волонтеров</a:t>
            </a:r>
          </a:p>
        </p:txBody>
      </p:sp>
      <p:sp>
        <p:nvSpPr>
          <p:cNvPr id="20" name="Скругленный прямоугольник 82"/>
          <p:cNvSpPr/>
          <p:nvPr/>
        </p:nvSpPr>
        <p:spPr>
          <a:xfrm>
            <a:off x="6372200" y="5445224"/>
            <a:ext cx="2448272" cy="972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Мемориалы воинской доблести 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26670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граффити на объектах ЖКХ и др.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44"/>
          <p:cNvSpPr/>
          <p:nvPr/>
        </p:nvSpPr>
        <p:spPr>
          <a:xfrm rot="16200000">
            <a:off x="5391199" y="2329429"/>
            <a:ext cx="1000452" cy="3345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44"/>
          <p:cNvSpPr/>
          <p:nvPr/>
        </p:nvSpPr>
        <p:spPr>
          <a:xfrm rot="16200000">
            <a:off x="5391199" y="4121970"/>
            <a:ext cx="1000452" cy="3345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44"/>
          <p:cNvSpPr/>
          <p:nvPr/>
        </p:nvSpPr>
        <p:spPr>
          <a:xfrm rot="16200000">
            <a:off x="5391199" y="5814050"/>
            <a:ext cx="1000452" cy="3345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66700" algn="ctr"/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6998" y="6463456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453336"/>
            <a:ext cx="396000" cy="396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873843" y="6669360"/>
            <a:ext cx="252842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226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Скругленный прямоугольник 4"/>
          <p:cNvSpPr/>
          <p:nvPr/>
        </p:nvSpPr>
        <p:spPr>
          <a:xfrm>
            <a:off x="35496" y="1725439"/>
            <a:ext cx="2949252" cy="32787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Сбор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вывоз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мусора</a:t>
            </a:r>
          </a:p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Мытье фасадов</a:t>
            </a:r>
          </a:p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Окраска цоколей</a:t>
            </a:r>
          </a:p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Уборка смета на дорогах</a:t>
            </a:r>
          </a:p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Озеленение (высадка саженцев растений, посев газонов)</a:t>
            </a:r>
          </a:p>
          <a:p>
            <a:pPr marL="342900" indent="-342900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Окраска ограждений, бордюров, малых архитектурных форм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	ВИДЫ РАБОТ ПРИ ПРОВЕДЕНИИ СУББОТНИКОВ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2" y="1913756"/>
            <a:ext cx="476672" cy="476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4227190" y="1637878"/>
            <a:ext cx="476672" cy="47667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4875262" y="1781894"/>
            <a:ext cx="476672" cy="47667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088" y="2201788"/>
            <a:ext cx="476672" cy="476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5499629" y="2865090"/>
            <a:ext cx="476672" cy="47667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0">
            <a:off x="5376242" y="3441154"/>
            <a:ext cx="476672" cy="4766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04049" y="3857972"/>
            <a:ext cx="476672" cy="47667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0000">
            <a:off x="4368130" y="4089226"/>
            <a:ext cx="476672" cy="47667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>
            <a:off x="3720058" y="3945210"/>
            <a:ext cx="476672" cy="4766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3240" y="3569940"/>
            <a:ext cx="476672" cy="47667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3071986" y="2934022"/>
            <a:ext cx="476672" cy="4766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3216002" y="2357958"/>
            <a:ext cx="476672" cy="47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2204" y="2777852"/>
            <a:ext cx="1666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8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основных </a:t>
            </a:r>
          </a:p>
          <a:p>
            <a:pPr algn="ctr"/>
            <a:r>
              <a:rPr lang="ru-RU" sz="1600" b="1" dirty="0" smtClean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мероприятий</a:t>
            </a:r>
            <a:endParaRPr lang="ru-RU" sz="1600" b="1" dirty="0">
              <a:solidFill>
                <a:srgbClr val="148C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4"/>
          <p:cNvSpPr/>
          <p:nvPr/>
        </p:nvSpPr>
        <p:spPr>
          <a:xfrm>
            <a:off x="5940152" y="1667546"/>
            <a:ext cx="3145678" cy="34766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  <a:buClr>
                <a:srgbClr val="148C0E"/>
              </a:buClr>
              <a:buSzPct val="120000"/>
            </a:pPr>
            <a:r>
              <a:rPr lang="ru-RU" sz="1500" b="1" dirty="0">
                <a:solidFill>
                  <a:srgbClr val="148C0E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  Побелка бордюров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9263" indent="-449263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 startAt="8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Обрезка, опилка деревьев</a:t>
            </a:r>
          </a:p>
          <a:p>
            <a:pPr marL="449263" indent="-449263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 startAt="8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Побелка стволов деревьев</a:t>
            </a:r>
          </a:p>
          <a:p>
            <a:pPr marL="449263" indent="-449263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 startAt="8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Санитарная очистка канав, дренажей для отвода ливневых и грунтовых вод</a:t>
            </a:r>
          </a:p>
          <a:p>
            <a:pPr marL="449263" indent="-449263">
              <a:spcAft>
                <a:spcPts val="600"/>
              </a:spcAft>
              <a:buClr>
                <a:srgbClr val="148C0E"/>
              </a:buClr>
              <a:buSzPct val="120000"/>
              <a:buFont typeface="+mj-lt"/>
              <a:buAutoNum type="arabicPeriod" startAt="8"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Текущий ремонт детских и спортивных площадок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748464" y="6669360"/>
            <a:ext cx="378221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1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7315" y="260648"/>
            <a:ext cx="9144000" cy="411082"/>
          </a:xfrm>
          <a:prstGeom prst="rect">
            <a:avLst/>
          </a:prstGeom>
          <a:extLst/>
        </p:spPr>
        <p:txBody>
          <a:bodyPr wrap="square" lIns="102301" tIns="51153" rIns="102301" bIns="51153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ПОРУЧЕНИЯ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00511"/>
              </p:ext>
            </p:extLst>
          </p:nvPr>
        </p:nvGraphicFramePr>
        <p:xfrm>
          <a:off x="251520" y="1357800"/>
          <a:ext cx="8640960" cy="47634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344816"/>
                <a:gridCol w="1296144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Органы государственной власти Республики Башкортостан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Срок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Агентство по печати и средствам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массовой информации Республики Башкортостан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1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Обеспечить информирование жителей о мероприятиях республиканского субботника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Обеспечить изготовление и распространение рекламной информации о мероприятиях республиканского субботника (баннеры, растяжки, листовки, видеоролики)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05.04.2019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Государственный комитет Республики Башкортостан по жилищному и строительному надзору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Обеспечить контроль за размещением информации о мероприятиях экологических субботников на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внутриподъездных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и дворовых информационных стендах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06.04.2019-12.05.2019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Министерство природопользования и экологии Республики Башкортостан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Обеспечить общую организацию и контроль проведения мероприятий экологических субботников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Подвести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итоги работы по очистке, благоустройству и озеленению территорий населенных пунктов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06.04.2019-12.05.2019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19.05.2019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93046" y="6319440"/>
            <a:ext cx="4080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8C0E"/>
                </a:solidFill>
                <a:latin typeface="+mj-lt"/>
                <a:cs typeface="Utsaah" pitchFamily="34" charset="0"/>
              </a:rPr>
              <a:t>Сделаем вместе Республику чище!</a:t>
            </a:r>
            <a:endParaRPr lang="ru-RU" b="1" dirty="0">
              <a:solidFill>
                <a:srgbClr val="148C0E"/>
              </a:solidFill>
              <a:latin typeface="+mj-lt"/>
              <a:cs typeface="Utsaah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32" y="6309320"/>
            <a:ext cx="396000" cy="3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8464" y="6669360"/>
            <a:ext cx="378221" cy="18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7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Zased_W_1</Template>
  <TotalTime>10982</TotalTime>
  <Words>692</Words>
  <Application>Microsoft Office PowerPoint</Application>
  <PresentationFormat>Экран (4:3)</PresentationFormat>
  <Paragraphs>142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Zased_W_1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Пользователь</cp:lastModifiedBy>
  <cp:revision>495</cp:revision>
  <cp:lastPrinted>2019-03-11T14:10:48Z</cp:lastPrinted>
  <dcterms:created xsi:type="dcterms:W3CDTF">2017-09-11T06:55:43Z</dcterms:created>
  <dcterms:modified xsi:type="dcterms:W3CDTF">2019-03-28T06:31:04Z</dcterms:modified>
</cp:coreProperties>
</file>